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18288000" cy="10287000"/>
  <p:notesSz cx="6858000" cy="9144000"/>
  <p:embeddedFontLst>
    <p:embeddedFont>
      <p:font typeface="Be Vietnam" panose="020B0604020202020204" charset="0"/>
      <p:regular r:id="rId18"/>
    </p:embeddedFont>
    <p:embeddedFont>
      <p:font typeface="Be Vietnam Ultra-Bold" panose="020B0604020202020204" charset="0"/>
      <p:regular r:id="rId19"/>
      <p:bold r:id="rId20"/>
    </p:embeddedFont>
    <p:embeddedFont>
      <p:font typeface="IBM Plex Sans" panose="020B0604020202020204" charset="0"/>
      <p:regular r:id="rId21"/>
      <p:bold r:id="rId22"/>
      <p:italic r:id="rId23"/>
      <p:boldItalic r:id="rId24"/>
    </p:embeddedFont>
    <p:embeddedFont>
      <p:font typeface="IBM Plex Sans Bold" panose="020B0604020202020204" charset="0"/>
      <p:regular r:id="rId25"/>
      <p:bold r:id="rId26"/>
    </p:embeddedFont>
    <p:embeddedFont>
      <p:font typeface="IBM Plex Sans Bold Italics" panose="020B060402020202020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927DE7-B07B-468C-AB2E-9073A0FC99D3}" v="7" dt="2024-05-25T07:28:34.129"/>
    <p1510:client id="{D18228AF-D301-B34A-01BA-6493C6F2C4F4}" v="3" dt="2024-05-25T07:27:42.447"/>
    <p1510:client id="{EC211A73-6877-4523-A142-1C9C3B6CEE37}" v="27" dt="2024-05-25T07:20:03.4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alampos Mistiloglou" userId="S::chmistiloglou@athtech.gr::f0e329b7-ee0f-4605-81ef-d312edfc9eec" providerId="AD" clId="Web-{CA927DE7-B07B-468C-AB2E-9073A0FC99D3}"/>
    <pc:docChg chg="modSld">
      <pc:chgData name="Charalampos Mistiloglou" userId="S::chmistiloglou@athtech.gr::f0e329b7-ee0f-4605-81ef-d312edfc9eec" providerId="AD" clId="Web-{CA927DE7-B07B-468C-AB2E-9073A0FC99D3}" dt="2024-05-25T07:28:34.129" v="5" actId="1076"/>
      <pc:docMkLst>
        <pc:docMk/>
      </pc:docMkLst>
      <pc:sldChg chg="addSp delSp modSp">
        <pc:chgData name="Charalampos Mistiloglou" userId="S::chmistiloglou@athtech.gr::f0e329b7-ee0f-4605-81ef-d312edfc9eec" providerId="AD" clId="Web-{CA927DE7-B07B-468C-AB2E-9073A0FC99D3}" dt="2024-05-25T07:28:34.129" v="5" actId="1076"/>
        <pc:sldMkLst>
          <pc:docMk/>
          <pc:sldMk cId="0" sldId="265"/>
        </pc:sldMkLst>
        <pc:spChg chg="del">
          <ac:chgData name="Charalampos Mistiloglou" userId="S::chmistiloglou@athtech.gr::f0e329b7-ee0f-4605-81ef-d312edfc9eec" providerId="AD" clId="Web-{CA927DE7-B07B-468C-AB2E-9073A0FC99D3}" dt="2024-05-25T07:28:32.348" v="4"/>
          <ac:spMkLst>
            <pc:docMk/>
            <pc:sldMk cId="0" sldId="265"/>
            <ac:spMk id="2" creationId="{00000000-0000-0000-0000-000000000000}"/>
          </ac:spMkLst>
        </pc:spChg>
        <pc:picChg chg="add mod">
          <ac:chgData name="Charalampos Mistiloglou" userId="S::chmistiloglou@athtech.gr::f0e329b7-ee0f-4605-81ef-d312edfc9eec" providerId="AD" clId="Web-{CA927DE7-B07B-468C-AB2E-9073A0FC99D3}" dt="2024-05-25T07:28:34.129" v="5" actId="1076"/>
          <ac:picMkLst>
            <pc:docMk/>
            <pc:sldMk cId="0" sldId="265"/>
            <ac:picMk id="6" creationId="{1FC450BE-8BD2-1BE5-320A-B5A0A83509A0}"/>
          </ac:picMkLst>
        </pc:picChg>
      </pc:sldChg>
    </pc:docChg>
  </pc:docChgLst>
  <pc:docChgLst>
    <pc:chgData name="Loukas Kakalis" userId="S::lkakalis@athtech.gr::fe68ed81-3358-4d63-b801-92ac4729090c" providerId="AD" clId="Web-{D18228AF-D301-B34A-01BA-6493C6F2C4F4}"/>
    <pc:docChg chg="modSld">
      <pc:chgData name="Loukas Kakalis" userId="S::lkakalis@athtech.gr::fe68ed81-3358-4d63-b801-92ac4729090c" providerId="AD" clId="Web-{D18228AF-D301-B34A-01BA-6493C6F2C4F4}" dt="2024-05-25T07:27:42.447" v="2" actId="14100"/>
      <pc:docMkLst>
        <pc:docMk/>
      </pc:docMkLst>
      <pc:sldChg chg="modSp">
        <pc:chgData name="Loukas Kakalis" userId="S::lkakalis@athtech.gr::fe68ed81-3358-4d63-b801-92ac4729090c" providerId="AD" clId="Web-{D18228AF-D301-B34A-01BA-6493C6F2C4F4}" dt="2024-05-25T07:27:42.447" v="2" actId="14100"/>
        <pc:sldMkLst>
          <pc:docMk/>
          <pc:sldMk cId="0" sldId="265"/>
        </pc:sldMkLst>
        <pc:spChg chg="mod">
          <ac:chgData name="Loukas Kakalis" userId="S::lkakalis@athtech.gr::fe68ed81-3358-4d63-b801-92ac4729090c" providerId="AD" clId="Web-{D18228AF-D301-B34A-01BA-6493C6F2C4F4}" dt="2024-05-25T07:27:42.447" v="2" actId="14100"/>
          <ac:spMkLst>
            <pc:docMk/>
            <pc:sldMk cId="0" sldId="265"/>
            <ac:spMk id="2" creationId="{00000000-0000-0000-0000-000000000000}"/>
          </ac:spMkLst>
        </pc:spChg>
      </pc:sldChg>
    </pc:docChg>
  </pc:docChgLst>
  <pc:docChgLst>
    <pc:chgData name="Charalampos Mistiloglou" userId="S::chmistiloglou@athtech.gr::f0e329b7-ee0f-4605-81ef-d312edfc9eec" providerId="AD" clId="Web-{EC211A73-6877-4523-A142-1C9C3B6CEE37}"/>
    <pc:docChg chg="modSld">
      <pc:chgData name="Charalampos Mistiloglou" userId="S::chmistiloglou@athtech.gr::f0e329b7-ee0f-4605-81ef-d312edfc9eec" providerId="AD" clId="Web-{EC211A73-6877-4523-A142-1C9C3B6CEE37}" dt="2024-05-25T07:20:03.432" v="22" actId="1076"/>
      <pc:docMkLst>
        <pc:docMk/>
      </pc:docMkLst>
      <pc:sldChg chg="modSp">
        <pc:chgData name="Charalampos Mistiloglou" userId="S::chmistiloglou@athtech.gr::f0e329b7-ee0f-4605-81ef-d312edfc9eec" providerId="AD" clId="Web-{EC211A73-6877-4523-A142-1C9C3B6CEE37}" dt="2024-05-25T07:20:03.432" v="22" actId="1076"/>
        <pc:sldMkLst>
          <pc:docMk/>
          <pc:sldMk cId="0" sldId="263"/>
        </pc:sldMkLst>
        <pc:spChg chg="mod">
          <ac:chgData name="Charalampos Mistiloglou" userId="S::chmistiloglou@athtech.gr::f0e329b7-ee0f-4605-81ef-d312edfc9eec" providerId="AD" clId="Web-{EC211A73-6877-4523-A142-1C9C3B6CEE37}" dt="2024-05-25T07:08:24.163" v="12" actId="1076"/>
          <ac:spMkLst>
            <pc:docMk/>
            <pc:sldMk cId="0" sldId="263"/>
            <ac:spMk id="4" creationId="{00000000-0000-0000-0000-000000000000}"/>
          </ac:spMkLst>
        </pc:spChg>
        <pc:spChg chg="mod">
          <ac:chgData name="Charalampos Mistiloglou" userId="S::chmistiloglou@athtech.gr::f0e329b7-ee0f-4605-81ef-d312edfc9eec" providerId="AD" clId="Web-{EC211A73-6877-4523-A142-1C9C3B6CEE37}" dt="2024-05-25T07:08:01.006" v="6" actId="1076"/>
          <ac:spMkLst>
            <pc:docMk/>
            <pc:sldMk cId="0" sldId="263"/>
            <ac:spMk id="5" creationId="{00000000-0000-0000-0000-000000000000}"/>
          </ac:spMkLst>
        </pc:spChg>
        <pc:spChg chg="mod">
          <ac:chgData name="Charalampos Mistiloglou" userId="S::chmistiloglou@athtech.gr::f0e329b7-ee0f-4605-81ef-d312edfc9eec" providerId="AD" clId="Web-{EC211A73-6877-4523-A142-1C9C3B6CEE37}" dt="2024-05-25T07:08:04.975" v="7" actId="1076"/>
          <ac:spMkLst>
            <pc:docMk/>
            <pc:sldMk cId="0" sldId="263"/>
            <ac:spMk id="6" creationId="{00000000-0000-0000-0000-000000000000}"/>
          </ac:spMkLst>
        </pc:spChg>
        <pc:spChg chg="mod">
          <ac:chgData name="Charalampos Mistiloglou" userId="S::chmistiloglou@athtech.gr::f0e329b7-ee0f-4605-81ef-d312edfc9eec" providerId="AD" clId="Web-{EC211A73-6877-4523-A142-1C9C3B6CEE37}" dt="2024-05-25T07:08:32.554" v="13" actId="1076"/>
          <ac:spMkLst>
            <pc:docMk/>
            <pc:sldMk cId="0" sldId="263"/>
            <ac:spMk id="7" creationId="{00000000-0000-0000-0000-000000000000}"/>
          </ac:spMkLst>
        </pc:spChg>
        <pc:spChg chg="mod">
          <ac:chgData name="Charalampos Mistiloglou" userId="S::chmistiloglou@athtech.gr::f0e329b7-ee0f-4605-81ef-d312edfc9eec" providerId="AD" clId="Web-{EC211A73-6877-4523-A142-1C9C3B6CEE37}" dt="2024-05-25T07:20:03.432" v="22" actId="1076"/>
          <ac:spMkLst>
            <pc:docMk/>
            <pc:sldMk cId="0" sldId="263"/>
            <ac:spMk id="9" creationId="{00000000-0000-0000-0000-000000000000}"/>
          </ac:spMkLst>
        </pc:spChg>
      </pc:sldChg>
      <pc:sldChg chg="modSp">
        <pc:chgData name="Charalampos Mistiloglou" userId="S::chmistiloglou@athtech.gr::f0e329b7-ee0f-4605-81ef-d312edfc9eec" providerId="AD" clId="Web-{EC211A73-6877-4523-A142-1C9C3B6CEE37}" dt="2024-05-25T07:13:36.297" v="16" actId="1076"/>
        <pc:sldMkLst>
          <pc:docMk/>
          <pc:sldMk cId="0" sldId="264"/>
        </pc:sldMkLst>
        <pc:spChg chg="mod">
          <ac:chgData name="Charalampos Mistiloglou" userId="S::chmistiloglou@athtech.gr::f0e329b7-ee0f-4605-81ef-d312edfc9eec" providerId="AD" clId="Web-{EC211A73-6877-4523-A142-1C9C3B6CEE37}" dt="2024-05-25T07:13:24.718" v="14" actId="1076"/>
          <ac:spMkLst>
            <pc:docMk/>
            <pc:sldMk cId="0" sldId="264"/>
            <ac:spMk id="3" creationId="{00000000-0000-0000-0000-000000000000}"/>
          </ac:spMkLst>
        </pc:spChg>
        <pc:spChg chg="mod">
          <ac:chgData name="Charalampos Mistiloglou" userId="S::chmistiloglou@athtech.gr::f0e329b7-ee0f-4605-81ef-d312edfc9eec" providerId="AD" clId="Web-{EC211A73-6877-4523-A142-1C9C3B6CEE37}" dt="2024-05-25T07:13:36.297" v="16" actId="1076"/>
          <ac:spMkLst>
            <pc:docMk/>
            <pc:sldMk cId="0" sldId="264"/>
            <ac:spMk id="5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GR"/>
          </a:p>
        </p:txBody>
      </p:sp>
      <p:sp>
        <p:nvSpPr>
          <p:cNvPr id="3" name="Freeform 3"/>
          <p:cNvSpPr/>
          <p:nvPr/>
        </p:nvSpPr>
        <p:spPr>
          <a:xfrm rot="-2700000">
            <a:off x="4226452" y="2785792"/>
            <a:ext cx="16909587" cy="6118196"/>
          </a:xfrm>
          <a:custGeom>
            <a:avLst/>
            <a:gdLst/>
            <a:ahLst/>
            <a:cxnLst/>
            <a:rect l="l" t="t" r="r" b="b"/>
            <a:pathLst>
              <a:path w="16909587" h="6118196">
                <a:moveTo>
                  <a:pt x="0" y="0"/>
                </a:moveTo>
                <a:lnTo>
                  <a:pt x="16909587" y="0"/>
                </a:lnTo>
                <a:lnTo>
                  <a:pt x="16909587" y="6118196"/>
                </a:lnTo>
                <a:lnTo>
                  <a:pt x="0" y="6118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R"/>
          </a:p>
        </p:txBody>
      </p:sp>
      <p:sp>
        <p:nvSpPr>
          <p:cNvPr id="4" name="TextBox 4"/>
          <p:cNvSpPr txBox="1"/>
          <p:nvPr/>
        </p:nvSpPr>
        <p:spPr>
          <a:xfrm>
            <a:off x="1028700" y="3351128"/>
            <a:ext cx="11078006" cy="2394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70"/>
              </a:lnSpc>
            </a:pPr>
            <a:r>
              <a:rPr lang="en-US" sz="9000">
                <a:solidFill>
                  <a:srgbClr val="F8F8F8"/>
                </a:solidFill>
                <a:latin typeface="Be Vietnam"/>
              </a:rPr>
              <a:t>PROJECT CATASCHEVASTICA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4416126" y="7095443"/>
            <a:ext cx="3665003" cy="2528384"/>
            <a:chOff x="0" y="0"/>
            <a:chExt cx="4886670" cy="3371179"/>
          </a:xfrm>
        </p:grpSpPr>
        <p:sp>
          <p:nvSpPr>
            <p:cNvPr id="6" name="TextBox 6"/>
            <p:cNvSpPr txBox="1"/>
            <p:nvPr/>
          </p:nvSpPr>
          <p:spPr>
            <a:xfrm>
              <a:off x="0" y="-19050"/>
              <a:ext cx="4886670" cy="4760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942"/>
                </a:lnSpc>
                <a:spcBef>
                  <a:spcPct val="0"/>
                </a:spcBef>
              </a:pPr>
              <a:r>
                <a:rPr lang="en-US" sz="2263" u="none" spc="196">
                  <a:solidFill>
                    <a:srgbClr val="F8F8F8"/>
                  </a:solidFill>
                  <a:latin typeface="Be Vietnam Ultra-Bold"/>
                </a:rPr>
                <a:t> </a:t>
              </a:r>
              <a:r>
                <a:rPr lang="en-US" sz="2263" u="sng" spc="196">
                  <a:solidFill>
                    <a:srgbClr val="F8F8F8"/>
                  </a:solidFill>
                  <a:latin typeface="Be Vietnam Ultra-Bold"/>
                </a:rPr>
                <a:t>TEAM 5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32667"/>
              <a:ext cx="4886670" cy="28385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456"/>
                </a:lnSpc>
              </a:pPr>
              <a:r>
                <a:rPr lang="en-US" sz="2469">
                  <a:solidFill>
                    <a:srgbClr val="F8F8F8"/>
                  </a:solidFill>
                  <a:latin typeface="IBM Plex Sans"/>
                </a:rPr>
                <a:t>Giarmas Nikos</a:t>
              </a:r>
            </a:p>
            <a:p>
              <a:pPr algn="r">
                <a:lnSpc>
                  <a:spcPts val="3456"/>
                </a:lnSpc>
              </a:pPr>
              <a:r>
                <a:rPr lang="en-US" sz="2469">
                  <a:solidFill>
                    <a:srgbClr val="F8F8F8"/>
                  </a:solidFill>
                  <a:latin typeface="IBM Plex Sans"/>
                </a:rPr>
                <a:t>Kakalis Loukas</a:t>
              </a:r>
            </a:p>
            <a:p>
              <a:pPr algn="r">
                <a:lnSpc>
                  <a:spcPts val="3456"/>
                </a:lnSpc>
              </a:pPr>
              <a:r>
                <a:rPr lang="en-US" sz="2469">
                  <a:solidFill>
                    <a:srgbClr val="F8F8F8"/>
                  </a:solidFill>
                  <a:latin typeface="IBM Plex Sans"/>
                </a:rPr>
                <a:t>Michailidis Giorgos</a:t>
              </a:r>
            </a:p>
            <a:p>
              <a:pPr algn="r">
                <a:lnSpc>
                  <a:spcPts val="3456"/>
                </a:lnSpc>
              </a:pPr>
              <a:r>
                <a:rPr lang="en-US" sz="2469">
                  <a:solidFill>
                    <a:srgbClr val="F8F8F8"/>
                  </a:solidFill>
                  <a:latin typeface="IBM Plex Sans"/>
                </a:rPr>
                <a:t>Mistiloglou Charis</a:t>
              </a:r>
            </a:p>
            <a:p>
              <a:pPr algn="r">
                <a:lnSpc>
                  <a:spcPts val="3456"/>
                </a:lnSpc>
              </a:pPr>
              <a:r>
                <a:rPr lang="en-US" sz="2469">
                  <a:solidFill>
                    <a:srgbClr val="F8F8F8"/>
                  </a:solidFill>
                  <a:latin typeface="IBM Plex Sans"/>
                </a:rPr>
                <a:t>Tzimi Katerina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5886528"/>
            <a:ext cx="840321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8F8F8"/>
                </a:solidFill>
                <a:latin typeface="IBM Plex Sans"/>
              </a:rPr>
              <a:t>An Online Transaction Database (OLTP)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222000" y="2165484"/>
            <a:ext cx="7842039" cy="7157416"/>
          </a:xfrm>
          <a:custGeom>
            <a:avLst/>
            <a:gdLst/>
            <a:ahLst/>
            <a:cxnLst/>
            <a:rect l="l" t="t" r="r" b="b"/>
            <a:pathLst>
              <a:path w="7842039" h="7157416">
                <a:moveTo>
                  <a:pt x="0" y="0"/>
                </a:moveTo>
                <a:lnTo>
                  <a:pt x="7842039" y="0"/>
                </a:lnTo>
                <a:lnTo>
                  <a:pt x="7842039" y="7157416"/>
                </a:lnTo>
                <a:lnTo>
                  <a:pt x="0" y="7157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R"/>
          </a:p>
        </p:txBody>
      </p:sp>
      <p:sp>
        <p:nvSpPr>
          <p:cNvPr id="4" name="TextBox 4"/>
          <p:cNvSpPr txBox="1"/>
          <p:nvPr/>
        </p:nvSpPr>
        <p:spPr>
          <a:xfrm>
            <a:off x="5826893" y="163417"/>
            <a:ext cx="6634214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11"/>
              </a:lnSpc>
            </a:pPr>
            <a:r>
              <a:rPr lang="en-US" sz="6676" u="sng">
                <a:solidFill>
                  <a:srgbClr val="01003B"/>
                </a:solidFill>
                <a:latin typeface="Be Vietnam Ultra-Bold"/>
              </a:rPr>
              <a:t>SQL Statements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424186"/>
            <a:ext cx="6916605" cy="455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6"/>
              </a:lnSpc>
              <a:spcBef>
                <a:spcPct val="0"/>
              </a:spcBef>
            </a:pPr>
            <a:r>
              <a:rPr lang="en-US" sz="2690" u="sng">
                <a:solidFill>
                  <a:srgbClr val="000000"/>
                </a:solidFill>
                <a:latin typeface="IBM Plex Sans Bold"/>
              </a:rPr>
              <a:t>4th Step - Quering the data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FC450BE-8BD2-1BE5-320A-B5A0A8350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46" y="2163233"/>
            <a:ext cx="8808073" cy="714586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21898" y="163417"/>
            <a:ext cx="11244205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11"/>
              </a:lnSpc>
            </a:pPr>
            <a:r>
              <a:rPr lang="en-US" sz="6676" u="sng">
                <a:solidFill>
                  <a:srgbClr val="01003B"/>
                </a:solidFill>
                <a:latin typeface="Be Vietnam Ultra-Bold"/>
              </a:rPr>
              <a:t>Project Management Issues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0" y="2110820"/>
            <a:ext cx="18288000" cy="4020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4" lvl="1" indent="-280667" algn="l">
              <a:lnSpc>
                <a:spcPts val="4549"/>
              </a:lnSpc>
              <a:buAutoNum type="arabicPeriod"/>
            </a:pPr>
            <a:r>
              <a:rPr lang="en-US" sz="2599">
                <a:solidFill>
                  <a:srgbClr val="01003B"/>
                </a:solidFill>
                <a:latin typeface="IBM Plex Sans Bold"/>
              </a:rPr>
              <a:t>Time management. </a:t>
            </a:r>
            <a:r>
              <a:rPr lang="en-US" sz="2599">
                <a:solidFill>
                  <a:srgbClr val="01003B"/>
                </a:solidFill>
                <a:latin typeface="IBM Plex Sans"/>
              </a:rPr>
              <a:t>Struggle finding the right time for the meetings between all team members, as everyone works and we had different available times.</a:t>
            </a:r>
          </a:p>
          <a:p>
            <a:pPr marL="561334" lvl="1" indent="-280667" algn="l">
              <a:lnSpc>
                <a:spcPts val="4549"/>
              </a:lnSpc>
              <a:buAutoNum type="arabicPeriod"/>
            </a:pPr>
            <a:r>
              <a:rPr lang="en-US" sz="2599">
                <a:solidFill>
                  <a:srgbClr val="01003B"/>
                </a:solidFill>
                <a:latin typeface="IBM Plex Sans Bold"/>
              </a:rPr>
              <a:t>Issue regarding the Orders:</a:t>
            </a:r>
          </a:p>
          <a:p>
            <a:pPr marL="1122668" lvl="2" indent="-374223" algn="l">
              <a:lnSpc>
                <a:spcPts val="4679"/>
              </a:lnSpc>
              <a:buAutoNum type="alphaLcPeriod"/>
            </a:pPr>
            <a:r>
              <a:rPr lang="en-US" sz="2599">
                <a:solidFill>
                  <a:srgbClr val="01003B"/>
                </a:solidFill>
                <a:latin typeface="IBM Plex Sans"/>
              </a:rPr>
              <a:t>How to record the orders.</a:t>
            </a:r>
          </a:p>
          <a:p>
            <a:pPr marL="1122668" lvl="2" indent="-374223" algn="l">
              <a:lnSpc>
                <a:spcPts val="4679"/>
              </a:lnSpc>
              <a:buAutoNum type="alphaLcPeriod"/>
            </a:pPr>
            <a:r>
              <a:rPr lang="en-US" sz="2599">
                <a:solidFill>
                  <a:srgbClr val="01003B"/>
                </a:solidFill>
                <a:latin typeface="IBM Plex Sans"/>
              </a:rPr>
              <a:t>How to properly store and handle all the products that each order includes.</a:t>
            </a:r>
          </a:p>
          <a:p>
            <a:pPr marL="1122668" lvl="2" indent="-374223" algn="l">
              <a:lnSpc>
                <a:spcPts val="4679"/>
              </a:lnSpc>
              <a:buAutoNum type="alphaLcPeriod"/>
            </a:pPr>
            <a:r>
              <a:rPr lang="en-US" sz="2599">
                <a:solidFill>
                  <a:srgbClr val="01003B"/>
                </a:solidFill>
                <a:latin typeface="IBM Plex Sans"/>
              </a:rPr>
              <a:t>How to track the productions process for each product and the whole order.</a:t>
            </a:r>
          </a:p>
          <a:p>
            <a:pPr marL="561334" lvl="1" indent="-280667" algn="l">
              <a:lnSpc>
                <a:spcPts val="4679"/>
              </a:lnSpc>
              <a:buAutoNum type="arabicPeriod"/>
            </a:pPr>
            <a:endParaRPr lang="en-US" sz="2599">
              <a:solidFill>
                <a:srgbClr val="01003B"/>
              </a:solidFill>
              <a:latin typeface="IBM Ple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GR"/>
          </a:p>
        </p:txBody>
      </p:sp>
      <p:grpSp>
        <p:nvGrpSpPr>
          <p:cNvPr id="3" name="Group 3"/>
          <p:cNvGrpSpPr/>
          <p:nvPr/>
        </p:nvGrpSpPr>
        <p:grpSpPr>
          <a:xfrm>
            <a:off x="320304" y="324127"/>
            <a:ext cx="3903162" cy="489363"/>
            <a:chOff x="0" y="0"/>
            <a:chExt cx="5204217" cy="652485"/>
          </a:xfrm>
        </p:grpSpPr>
        <p:sp>
          <p:nvSpPr>
            <p:cNvPr id="4" name="TextBox 4"/>
            <p:cNvSpPr txBox="1"/>
            <p:nvPr/>
          </p:nvSpPr>
          <p:spPr>
            <a:xfrm>
              <a:off x="877820" y="65066"/>
              <a:ext cx="4326396" cy="484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81"/>
                </a:lnSpc>
                <a:spcBef>
                  <a:spcPct val="0"/>
                </a:spcBef>
              </a:pPr>
              <a:r>
                <a:rPr lang="en-US" sz="2201">
                  <a:solidFill>
                    <a:srgbClr val="F8F8F8"/>
                  </a:solidFill>
                  <a:latin typeface="IBM Plex Sans Bold"/>
                </a:rPr>
                <a:t>Cataschevastica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33503" cy="652485"/>
            </a:xfrm>
            <a:custGeom>
              <a:avLst/>
              <a:gdLst/>
              <a:ahLst/>
              <a:cxnLst/>
              <a:rect l="l" t="t" r="r" b="b"/>
              <a:pathLst>
                <a:path w="633503" h="652485">
                  <a:moveTo>
                    <a:pt x="0" y="0"/>
                  </a:moveTo>
                  <a:lnTo>
                    <a:pt x="633503" y="0"/>
                  </a:lnTo>
                  <a:lnTo>
                    <a:pt x="633503" y="652485"/>
                  </a:lnTo>
                  <a:lnTo>
                    <a:pt x="0" y="652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R"/>
            </a:p>
          </p:txBody>
        </p:sp>
      </p:grpSp>
      <p:sp>
        <p:nvSpPr>
          <p:cNvPr id="6" name="Freeform 6"/>
          <p:cNvSpPr/>
          <p:nvPr/>
        </p:nvSpPr>
        <p:spPr>
          <a:xfrm>
            <a:off x="6527968" y="5309933"/>
            <a:ext cx="5232064" cy="4749995"/>
          </a:xfrm>
          <a:custGeom>
            <a:avLst/>
            <a:gdLst/>
            <a:ahLst/>
            <a:cxnLst/>
            <a:rect l="l" t="t" r="r" b="b"/>
            <a:pathLst>
              <a:path w="5232064" h="4749995">
                <a:moveTo>
                  <a:pt x="0" y="0"/>
                </a:moveTo>
                <a:lnTo>
                  <a:pt x="5232064" y="0"/>
                </a:lnTo>
                <a:lnTo>
                  <a:pt x="5232064" y="4749995"/>
                </a:lnTo>
                <a:lnTo>
                  <a:pt x="0" y="47499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R"/>
          </a:p>
        </p:txBody>
      </p:sp>
      <p:sp>
        <p:nvSpPr>
          <p:cNvPr id="7" name="TextBox 7"/>
          <p:cNvSpPr txBox="1"/>
          <p:nvPr/>
        </p:nvSpPr>
        <p:spPr>
          <a:xfrm>
            <a:off x="6905832" y="3156924"/>
            <a:ext cx="4476335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11"/>
              </a:lnSpc>
            </a:pPr>
            <a:r>
              <a:rPr lang="en-US" sz="6676">
                <a:solidFill>
                  <a:srgbClr val="F8F8F8"/>
                </a:solidFill>
                <a:latin typeface="Be Vietnam Ultra-Bold"/>
              </a:rPr>
              <a:t>Questions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GR"/>
          </a:p>
        </p:txBody>
      </p:sp>
      <p:grpSp>
        <p:nvGrpSpPr>
          <p:cNvPr id="3" name="Group 3"/>
          <p:cNvGrpSpPr/>
          <p:nvPr/>
        </p:nvGrpSpPr>
        <p:grpSpPr>
          <a:xfrm>
            <a:off x="320304" y="324127"/>
            <a:ext cx="3903162" cy="489363"/>
            <a:chOff x="0" y="0"/>
            <a:chExt cx="5204217" cy="652485"/>
          </a:xfrm>
        </p:grpSpPr>
        <p:sp>
          <p:nvSpPr>
            <p:cNvPr id="4" name="TextBox 4"/>
            <p:cNvSpPr txBox="1"/>
            <p:nvPr/>
          </p:nvSpPr>
          <p:spPr>
            <a:xfrm>
              <a:off x="877820" y="65066"/>
              <a:ext cx="4326396" cy="484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81"/>
                </a:lnSpc>
                <a:spcBef>
                  <a:spcPct val="0"/>
                </a:spcBef>
              </a:pPr>
              <a:r>
                <a:rPr lang="en-US" sz="2201">
                  <a:solidFill>
                    <a:srgbClr val="F8F8F8"/>
                  </a:solidFill>
                  <a:latin typeface="IBM Plex Sans Bold"/>
                </a:rPr>
                <a:t>Cataschevastica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33503" cy="652485"/>
            </a:xfrm>
            <a:custGeom>
              <a:avLst/>
              <a:gdLst/>
              <a:ahLst/>
              <a:cxnLst/>
              <a:rect l="l" t="t" r="r" b="b"/>
              <a:pathLst>
                <a:path w="633503" h="652485">
                  <a:moveTo>
                    <a:pt x="0" y="0"/>
                  </a:moveTo>
                  <a:lnTo>
                    <a:pt x="633503" y="0"/>
                  </a:lnTo>
                  <a:lnTo>
                    <a:pt x="633503" y="652485"/>
                  </a:lnTo>
                  <a:lnTo>
                    <a:pt x="0" y="652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R"/>
            </a:p>
          </p:txBody>
        </p:sp>
      </p:grpSp>
      <p:sp>
        <p:nvSpPr>
          <p:cNvPr id="6" name="Freeform 6"/>
          <p:cNvSpPr/>
          <p:nvPr/>
        </p:nvSpPr>
        <p:spPr>
          <a:xfrm>
            <a:off x="6060703" y="6041646"/>
            <a:ext cx="6166594" cy="4114800"/>
          </a:xfrm>
          <a:custGeom>
            <a:avLst/>
            <a:gdLst/>
            <a:ahLst/>
            <a:cxnLst/>
            <a:rect l="l" t="t" r="r" b="b"/>
            <a:pathLst>
              <a:path w="6166594" h="4114800">
                <a:moveTo>
                  <a:pt x="0" y="0"/>
                </a:moveTo>
                <a:lnTo>
                  <a:pt x="6166594" y="0"/>
                </a:lnTo>
                <a:lnTo>
                  <a:pt x="61665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R"/>
          </a:p>
        </p:txBody>
      </p:sp>
      <p:sp>
        <p:nvSpPr>
          <p:cNvPr id="7" name="TextBox 7"/>
          <p:cNvSpPr txBox="1"/>
          <p:nvPr/>
        </p:nvSpPr>
        <p:spPr>
          <a:xfrm>
            <a:off x="6905832" y="3070840"/>
            <a:ext cx="4476335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11"/>
              </a:lnSpc>
            </a:pPr>
            <a:r>
              <a:rPr lang="en-US" sz="6676">
                <a:solidFill>
                  <a:srgbClr val="F8F8F8"/>
                </a:solidFill>
                <a:latin typeface="Be Vietnam Ultra-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93922" y="2737203"/>
            <a:ext cx="1004586" cy="1004586"/>
          </a:xfrm>
          <a:custGeom>
            <a:avLst/>
            <a:gdLst/>
            <a:ahLst/>
            <a:cxnLst/>
            <a:rect l="l" t="t" r="r" b="b"/>
            <a:pathLst>
              <a:path w="1004586" h="1004586">
                <a:moveTo>
                  <a:pt x="0" y="0"/>
                </a:moveTo>
                <a:lnTo>
                  <a:pt x="1004586" y="0"/>
                </a:lnTo>
                <a:lnTo>
                  <a:pt x="1004586" y="1004586"/>
                </a:lnTo>
                <a:lnTo>
                  <a:pt x="0" y="1004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R"/>
          </a:p>
        </p:txBody>
      </p:sp>
      <p:grpSp>
        <p:nvGrpSpPr>
          <p:cNvPr id="3" name="Group 3"/>
          <p:cNvGrpSpPr/>
          <p:nvPr/>
        </p:nvGrpSpPr>
        <p:grpSpPr>
          <a:xfrm>
            <a:off x="6592217" y="2840379"/>
            <a:ext cx="798234" cy="79823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G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4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6493922" y="4302472"/>
            <a:ext cx="1004586" cy="1004586"/>
          </a:xfrm>
          <a:custGeom>
            <a:avLst/>
            <a:gdLst/>
            <a:ahLst/>
            <a:cxnLst/>
            <a:rect l="l" t="t" r="r" b="b"/>
            <a:pathLst>
              <a:path w="1004586" h="1004586">
                <a:moveTo>
                  <a:pt x="0" y="0"/>
                </a:moveTo>
                <a:lnTo>
                  <a:pt x="1004586" y="0"/>
                </a:lnTo>
                <a:lnTo>
                  <a:pt x="1004586" y="1004586"/>
                </a:lnTo>
                <a:lnTo>
                  <a:pt x="0" y="1004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R"/>
          </a:p>
        </p:txBody>
      </p:sp>
      <p:grpSp>
        <p:nvGrpSpPr>
          <p:cNvPr id="7" name="Group 7"/>
          <p:cNvGrpSpPr/>
          <p:nvPr/>
        </p:nvGrpSpPr>
        <p:grpSpPr>
          <a:xfrm>
            <a:off x="6597098" y="4405648"/>
            <a:ext cx="798234" cy="79823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G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5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6493922" y="5867741"/>
            <a:ext cx="1004586" cy="1004586"/>
          </a:xfrm>
          <a:custGeom>
            <a:avLst/>
            <a:gdLst/>
            <a:ahLst/>
            <a:cxnLst/>
            <a:rect l="l" t="t" r="r" b="b"/>
            <a:pathLst>
              <a:path w="1004586" h="1004586">
                <a:moveTo>
                  <a:pt x="0" y="0"/>
                </a:moveTo>
                <a:lnTo>
                  <a:pt x="1004586" y="0"/>
                </a:lnTo>
                <a:lnTo>
                  <a:pt x="1004586" y="1004586"/>
                </a:lnTo>
                <a:lnTo>
                  <a:pt x="0" y="1004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R"/>
          </a:p>
        </p:txBody>
      </p:sp>
      <p:grpSp>
        <p:nvGrpSpPr>
          <p:cNvPr id="11" name="Group 11"/>
          <p:cNvGrpSpPr/>
          <p:nvPr/>
        </p:nvGrpSpPr>
        <p:grpSpPr>
          <a:xfrm>
            <a:off x="6597098" y="5970917"/>
            <a:ext cx="798234" cy="79823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G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6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6493922" y="7433010"/>
            <a:ext cx="1004586" cy="1004586"/>
          </a:xfrm>
          <a:custGeom>
            <a:avLst/>
            <a:gdLst/>
            <a:ahLst/>
            <a:cxnLst/>
            <a:rect l="l" t="t" r="r" b="b"/>
            <a:pathLst>
              <a:path w="1004586" h="1004586">
                <a:moveTo>
                  <a:pt x="0" y="0"/>
                </a:moveTo>
                <a:lnTo>
                  <a:pt x="1004586" y="0"/>
                </a:lnTo>
                <a:lnTo>
                  <a:pt x="1004586" y="1004585"/>
                </a:lnTo>
                <a:lnTo>
                  <a:pt x="0" y="1004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R"/>
          </a:p>
        </p:txBody>
      </p:sp>
      <p:grpSp>
        <p:nvGrpSpPr>
          <p:cNvPr id="15" name="Group 15"/>
          <p:cNvGrpSpPr/>
          <p:nvPr/>
        </p:nvGrpSpPr>
        <p:grpSpPr>
          <a:xfrm>
            <a:off x="6597098" y="7536185"/>
            <a:ext cx="798234" cy="79823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G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7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2148074" y="2737203"/>
            <a:ext cx="1004586" cy="1004586"/>
          </a:xfrm>
          <a:custGeom>
            <a:avLst/>
            <a:gdLst/>
            <a:ahLst/>
            <a:cxnLst/>
            <a:rect l="l" t="t" r="r" b="b"/>
            <a:pathLst>
              <a:path w="1004586" h="1004586">
                <a:moveTo>
                  <a:pt x="0" y="0"/>
                </a:moveTo>
                <a:lnTo>
                  <a:pt x="1004585" y="0"/>
                </a:lnTo>
                <a:lnTo>
                  <a:pt x="1004585" y="1004586"/>
                </a:lnTo>
                <a:lnTo>
                  <a:pt x="0" y="1004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R"/>
          </a:p>
        </p:txBody>
      </p:sp>
      <p:grpSp>
        <p:nvGrpSpPr>
          <p:cNvPr id="19" name="Group 19"/>
          <p:cNvGrpSpPr/>
          <p:nvPr/>
        </p:nvGrpSpPr>
        <p:grpSpPr>
          <a:xfrm>
            <a:off x="12251249" y="2840379"/>
            <a:ext cx="798234" cy="798234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G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9</a:t>
              </a:r>
            </a:p>
          </p:txBody>
        </p:sp>
      </p:grpSp>
      <p:sp>
        <p:nvSpPr>
          <p:cNvPr id="22" name="Freeform 22"/>
          <p:cNvSpPr/>
          <p:nvPr/>
        </p:nvSpPr>
        <p:spPr>
          <a:xfrm>
            <a:off x="12148074" y="4302472"/>
            <a:ext cx="1004586" cy="1004586"/>
          </a:xfrm>
          <a:custGeom>
            <a:avLst/>
            <a:gdLst/>
            <a:ahLst/>
            <a:cxnLst/>
            <a:rect l="l" t="t" r="r" b="b"/>
            <a:pathLst>
              <a:path w="1004586" h="1004586">
                <a:moveTo>
                  <a:pt x="0" y="0"/>
                </a:moveTo>
                <a:lnTo>
                  <a:pt x="1004585" y="0"/>
                </a:lnTo>
                <a:lnTo>
                  <a:pt x="1004585" y="1004586"/>
                </a:lnTo>
                <a:lnTo>
                  <a:pt x="0" y="1004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R"/>
          </a:p>
        </p:txBody>
      </p:sp>
      <p:grpSp>
        <p:nvGrpSpPr>
          <p:cNvPr id="23" name="Group 23"/>
          <p:cNvGrpSpPr/>
          <p:nvPr/>
        </p:nvGrpSpPr>
        <p:grpSpPr>
          <a:xfrm>
            <a:off x="12251249" y="4405648"/>
            <a:ext cx="798234" cy="798234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G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10</a:t>
              </a:r>
            </a:p>
          </p:txBody>
        </p:sp>
      </p:grpSp>
      <p:sp>
        <p:nvSpPr>
          <p:cNvPr id="26" name="Freeform 26"/>
          <p:cNvSpPr/>
          <p:nvPr/>
        </p:nvSpPr>
        <p:spPr>
          <a:xfrm>
            <a:off x="12148074" y="5867741"/>
            <a:ext cx="1004586" cy="1004586"/>
          </a:xfrm>
          <a:custGeom>
            <a:avLst/>
            <a:gdLst/>
            <a:ahLst/>
            <a:cxnLst/>
            <a:rect l="l" t="t" r="r" b="b"/>
            <a:pathLst>
              <a:path w="1004586" h="1004586">
                <a:moveTo>
                  <a:pt x="0" y="0"/>
                </a:moveTo>
                <a:lnTo>
                  <a:pt x="1004585" y="0"/>
                </a:lnTo>
                <a:lnTo>
                  <a:pt x="1004585" y="1004586"/>
                </a:lnTo>
                <a:lnTo>
                  <a:pt x="0" y="1004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R"/>
          </a:p>
        </p:txBody>
      </p:sp>
      <p:grpSp>
        <p:nvGrpSpPr>
          <p:cNvPr id="27" name="Group 27"/>
          <p:cNvGrpSpPr/>
          <p:nvPr/>
        </p:nvGrpSpPr>
        <p:grpSpPr>
          <a:xfrm>
            <a:off x="12251249" y="5970917"/>
            <a:ext cx="798234" cy="798234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GR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11</a:t>
              </a:r>
            </a:p>
          </p:txBody>
        </p:sp>
      </p:grpSp>
      <p:sp>
        <p:nvSpPr>
          <p:cNvPr id="30" name="Freeform 30"/>
          <p:cNvSpPr/>
          <p:nvPr/>
        </p:nvSpPr>
        <p:spPr>
          <a:xfrm>
            <a:off x="12148074" y="7433010"/>
            <a:ext cx="1004586" cy="1004586"/>
          </a:xfrm>
          <a:custGeom>
            <a:avLst/>
            <a:gdLst/>
            <a:ahLst/>
            <a:cxnLst/>
            <a:rect l="l" t="t" r="r" b="b"/>
            <a:pathLst>
              <a:path w="1004586" h="1004586">
                <a:moveTo>
                  <a:pt x="0" y="0"/>
                </a:moveTo>
                <a:lnTo>
                  <a:pt x="1004585" y="0"/>
                </a:lnTo>
                <a:lnTo>
                  <a:pt x="1004585" y="1004585"/>
                </a:lnTo>
                <a:lnTo>
                  <a:pt x="0" y="1004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R"/>
          </a:p>
        </p:txBody>
      </p:sp>
      <p:grpSp>
        <p:nvGrpSpPr>
          <p:cNvPr id="31" name="Group 31"/>
          <p:cNvGrpSpPr/>
          <p:nvPr/>
        </p:nvGrpSpPr>
        <p:grpSpPr>
          <a:xfrm>
            <a:off x="12251249" y="7536185"/>
            <a:ext cx="798234" cy="798234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GR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12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028700" y="2830870"/>
            <a:ext cx="3903162" cy="214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01003B"/>
                </a:solidFill>
                <a:latin typeface="Be Vietnam Ultra-Bold"/>
              </a:rPr>
              <a:t>Table of contents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815463" y="1549416"/>
            <a:ext cx="356235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u="sng">
                <a:latin typeface="IBM Plex San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Executive Summar</a:t>
            </a:r>
            <a:r>
              <a:rPr lang="en-US" sz="2400" u="sng">
                <a:latin typeface="IBM Plex Sans"/>
              </a:rPr>
              <a:t>y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815463" y="6143339"/>
            <a:ext cx="356235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u="sng">
                <a:solidFill>
                  <a:srgbClr val="01003B"/>
                </a:solidFill>
                <a:latin typeface="IBM Plex Sans"/>
              </a:rPr>
              <a:t>ERD Diagram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1028700" y="539337"/>
            <a:ext cx="3903162" cy="489363"/>
            <a:chOff x="0" y="0"/>
            <a:chExt cx="5204217" cy="652485"/>
          </a:xfrm>
        </p:grpSpPr>
        <p:sp>
          <p:nvSpPr>
            <p:cNvPr id="38" name="TextBox 38"/>
            <p:cNvSpPr txBox="1"/>
            <p:nvPr/>
          </p:nvSpPr>
          <p:spPr>
            <a:xfrm>
              <a:off x="877820" y="65066"/>
              <a:ext cx="4326396" cy="484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81"/>
                </a:lnSpc>
                <a:spcBef>
                  <a:spcPct val="0"/>
                </a:spcBef>
              </a:pPr>
              <a:r>
                <a:rPr lang="en-US" sz="2201">
                  <a:solidFill>
                    <a:srgbClr val="01003B"/>
                  </a:solidFill>
                  <a:latin typeface="IBM Plex Sans Bold"/>
                </a:rPr>
                <a:t>Cataschevastica</a:t>
              </a:r>
            </a:p>
          </p:txBody>
        </p:sp>
        <p:sp>
          <p:nvSpPr>
            <p:cNvPr id="39" name="Freeform 39"/>
            <p:cNvSpPr/>
            <p:nvPr/>
          </p:nvSpPr>
          <p:spPr>
            <a:xfrm>
              <a:off x="0" y="0"/>
              <a:ext cx="633503" cy="652485"/>
            </a:xfrm>
            <a:custGeom>
              <a:avLst/>
              <a:gdLst/>
              <a:ahLst/>
              <a:cxnLst/>
              <a:rect l="l" t="t" r="r" b="b"/>
              <a:pathLst>
                <a:path w="633503" h="652485">
                  <a:moveTo>
                    <a:pt x="0" y="0"/>
                  </a:moveTo>
                  <a:lnTo>
                    <a:pt x="633503" y="0"/>
                  </a:lnTo>
                  <a:lnTo>
                    <a:pt x="633503" y="652485"/>
                  </a:lnTo>
                  <a:lnTo>
                    <a:pt x="0" y="652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R"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3466984" y="3012801"/>
            <a:ext cx="408754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u="sng">
                <a:solidFill>
                  <a:srgbClr val="01003B"/>
                </a:solidFill>
                <a:latin typeface="IBM Plex Sans"/>
              </a:rPr>
              <a:t>SQL - Population of Tables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466984" y="7720679"/>
            <a:ext cx="356235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u="sng">
                <a:solidFill>
                  <a:srgbClr val="01003B"/>
                </a:solidFill>
                <a:latin typeface="IBM Plex Sans"/>
              </a:rPr>
              <a:t>Questions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466984" y="4568230"/>
            <a:ext cx="356235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u="sng">
                <a:solidFill>
                  <a:srgbClr val="01003B"/>
                </a:solidFill>
                <a:latin typeface="IBM Plex Sans"/>
              </a:rPr>
              <a:t>SQL - Statements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815463" y="4578070"/>
            <a:ext cx="356235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u="sng">
                <a:solidFill>
                  <a:srgbClr val="01003B"/>
                </a:solidFill>
                <a:latin typeface="IBM Plex Sans"/>
              </a:rPr>
              <a:t>Key Points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3466984" y="6143339"/>
            <a:ext cx="4398765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u="sng">
                <a:solidFill>
                  <a:srgbClr val="01003B"/>
                </a:solidFill>
                <a:latin typeface="IBM Plex Sans"/>
              </a:rPr>
              <a:t>Project Management Issues</a:t>
            </a:r>
          </a:p>
        </p:txBody>
      </p:sp>
      <p:sp>
        <p:nvSpPr>
          <p:cNvPr id="45" name="Freeform 45"/>
          <p:cNvSpPr/>
          <p:nvPr/>
        </p:nvSpPr>
        <p:spPr>
          <a:xfrm>
            <a:off x="6493922" y="1273818"/>
            <a:ext cx="1004586" cy="1004586"/>
          </a:xfrm>
          <a:custGeom>
            <a:avLst/>
            <a:gdLst/>
            <a:ahLst/>
            <a:cxnLst/>
            <a:rect l="l" t="t" r="r" b="b"/>
            <a:pathLst>
              <a:path w="1004586" h="1004586">
                <a:moveTo>
                  <a:pt x="0" y="0"/>
                </a:moveTo>
                <a:lnTo>
                  <a:pt x="1004586" y="0"/>
                </a:lnTo>
                <a:lnTo>
                  <a:pt x="1004586" y="1004586"/>
                </a:lnTo>
                <a:lnTo>
                  <a:pt x="0" y="1004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R"/>
          </a:p>
        </p:txBody>
      </p:sp>
      <p:grpSp>
        <p:nvGrpSpPr>
          <p:cNvPr id="46" name="Group 46"/>
          <p:cNvGrpSpPr/>
          <p:nvPr/>
        </p:nvGrpSpPr>
        <p:grpSpPr>
          <a:xfrm>
            <a:off x="6592217" y="1376994"/>
            <a:ext cx="798234" cy="798234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GR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3</a:t>
              </a:r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7815463" y="3012801"/>
            <a:ext cx="373741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u="sng">
                <a:latin typeface="IBM Plex San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Project Development Roles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7815463" y="7708608"/>
            <a:ext cx="356235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u="sng">
                <a:solidFill>
                  <a:srgbClr val="01003B"/>
                </a:solidFill>
                <a:latin typeface="IBM Plex Sans"/>
              </a:rPr>
              <a:t>SQL Relational Schema</a:t>
            </a:r>
          </a:p>
        </p:txBody>
      </p:sp>
      <p:sp>
        <p:nvSpPr>
          <p:cNvPr id="51" name="Freeform 51"/>
          <p:cNvSpPr/>
          <p:nvPr/>
        </p:nvSpPr>
        <p:spPr>
          <a:xfrm>
            <a:off x="12148074" y="1273818"/>
            <a:ext cx="1004586" cy="1004586"/>
          </a:xfrm>
          <a:custGeom>
            <a:avLst/>
            <a:gdLst/>
            <a:ahLst/>
            <a:cxnLst/>
            <a:rect l="l" t="t" r="r" b="b"/>
            <a:pathLst>
              <a:path w="1004586" h="1004586">
                <a:moveTo>
                  <a:pt x="0" y="0"/>
                </a:moveTo>
                <a:lnTo>
                  <a:pt x="1004585" y="0"/>
                </a:lnTo>
                <a:lnTo>
                  <a:pt x="1004585" y="1004586"/>
                </a:lnTo>
                <a:lnTo>
                  <a:pt x="0" y="1004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R"/>
          </a:p>
        </p:txBody>
      </p:sp>
      <p:grpSp>
        <p:nvGrpSpPr>
          <p:cNvPr id="52" name="Group 52"/>
          <p:cNvGrpSpPr/>
          <p:nvPr/>
        </p:nvGrpSpPr>
        <p:grpSpPr>
          <a:xfrm>
            <a:off x="12251249" y="1376994"/>
            <a:ext cx="798234" cy="798234"/>
            <a:chOff x="0" y="0"/>
            <a:chExt cx="812800" cy="8128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GR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8</a:t>
              </a:r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13466984" y="1529435"/>
            <a:ext cx="4398765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u="sng">
                <a:solidFill>
                  <a:srgbClr val="01003B"/>
                </a:solidFill>
                <a:latin typeface="IBM Plex Sans"/>
              </a:rPr>
              <a:t>SQL - Creating Database, Tables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5082" y="539337"/>
            <a:ext cx="3903162" cy="489363"/>
            <a:chOff x="0" y="0"/>
            <a:chExt cx="5204217" cy="652485"/>
          </a:xfrm>
        </p:grpSpPr>
        <p:sp>
          <p:nvSpPr>
            <p:cNvPr id="3" name="TextBox 3"/>
            <p:cNvSpPr txBox="1"/>
            <p:nvPr/>
          </p:nvSpPr>
          <p:spPr>
            <a:xfrm>
              <a:off x="877820" y="65066"/>
              <a:ext cx="4326396" cy="484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81"/>
                </a:lnSpc>
                <a:spcBef>
                  <a:spcPct val="0"/>
                </a:spcBef>
              </a:pPr>
              <a:r>
                <a:rPr lang="en-US" sz="2201">
                  <a:solidFill>
                    <a:srgbClr val="01003B"/>
                  </a:solidFill>
                  <a:latin typeface="IBM Plex Sans Bold"/>
                </a:rPr>
                <a:t>Cataschevastica</a:t>
              </a:r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33503" cy="652485"/>
            </a:xfrm>
            <a:custGeom>
              <a:avLst/>
              <a:gdLst/>
              <a:ahLst/>
              <a:cxnLst/>
              <a:rect l="l" t="t" r="r" b="b"/>
              <a:pathLst>
                <a:path w="633503" h="652485">
                  <a:moveTo>
                    <a:pt x="0" y="0"/>
                  </a:moveTo>
                  <a:lnTo>
                    <a:pt x="633503" y="0"/>
                  </a:lnTo>
                  <a:lnTo>
                    <a:pt x="633503" y="652485"/>
                  </a:lnTo>
                  <a:lnTo>
                    <a:pt x="0" y="652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R"/>
            </a:p>
          </p:txBody>
        </p:sp>
      </p:grpSp>
      <p:sp>
        <p:nvSpPr>
          <p:cNvPr id="5" name="Freeform 5"/>
          <p:cNvSpPr/>
          <p:nvPr/>
        </p:nvSpPr>
        <p:spPr>
          <a:xfrm>
            <a:off x="286565" y="1567613"/>
            <a:ext cx="7676704" cy="7690687"/>
          </a:xfrm>
          <a:custGeom>
            <a:avLst/>
            <a:gdLst/>
            <a:ahLst/>
            <a:cxnLst/>
            <a:rect l="l" t="t" r="r" b="b"/>
            <a:pathLst>
              <a:path w="7676704" h="7690687">
                <a:moveTo>
                  <a:pt x="0" y="0"/>
                </a:moveTo>
                <a:lnTo>
                  <a:pt x="7676704" y="0"/>
                </a:lnTo>
                <a:lnTo>
                  <a:pt x="7676704" y="7690687"/>
                </a:lnTo>
                <a:lnTo>
                  <a:pt x="0" y="76906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R"/>
          </a:p>
        </p:txBody>
      </p:sp>
      <p:grpSp>
        <p:nvGrpSpPr>
          <p:cNvPr id="6" name="Group 6"/>
          <p:cNvGrpSpPr/>
          <p:nvPr/>
        </p:nvGrpSpPr>
        <p:grpSpPr>
          <a:xfrm>
            <a:off x="8608745" y="2934942"/>
            <a:ext cx="11510357" cy="5415786"/>
            <a:chOff x="0" y="0"/>
            <a:chExt cx="15347143" cy="7221047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15347143" cy="13660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11"/>
                </a:lnSpc>
              </a:pPr>
              <a:r>
                <a:rPr lang="en-US" sz="6676">
                  <a:solidFill>
                    <a:srgbClr val="01003B"/>
                  </a:solidFill>
                  <a:latin typeface="Be Vietnam Ultra-Bold"/>
                </a:rPr>
                <a:t>Executive Summary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225222"/>
              <a:ext cx="12546661" cy="4995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76537" lvl="1" indent="-288269" algn="l">
                <a:lnSpc>
                  <a:spcPts val="3738"/>
                </a:lnSpc>
                <a:buFont typeface="Arial"/>
                <a:buChar char="•"/>
              </a:pPr>
              <a:r>
                <a:rPr lang="en-US" sz="2670">
                  <a:solidFill>
                    <a:srgbClr val="01003B"/>
                  </a:solidFill>
                  <a:latin typeface="IBM Plex Sans"/>
                </a:rPr>
                <a:t>This project involves developing an Online Transaction Processing (OLTP) database for a fictional manufacturing company, Cataschevastica. The goal of this project is the development of a database that will manage the entire manufacturing process, from order intake and production to delivery, emphasizing customer satisfaction, operational efficiency, and service quality.</a:t>
              </a:r>
            </a:p>
            <a:p>
              <a:pPr algn="l">
                <a:lnSpc>
                  <a:spcPts val="3738"/>
                </a:lnSpc>
              </a:pPr>
              <a:endParaRPr lang="en-US" sz="2670">
                <a:solidFill>
                  <a:srgbClr val="01003B"/>
                </a:solidFill>
                <a:latin typeface="IBM Plex San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0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807535" y="2318509"/>
            <a:ext cx="5662078" cy="7021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499" u="sng">
                <a:solidFill>
                  <a:srgbClr val="FFFFFF"/>
                </a:solidFill>
                <a:latin typeface="IBM Plex Sans Bold"/>
              </a:rPr>
              <a:t>Business Analysts</a:t>
            </a:r>
          </a:p>
          <a:p>
            <a:pPr marL="539745" lvl="1" indent="-269872" algn="ctr">
              <a:lnSpc>
                <a:spcPts val="38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IBM Plex Sans Bold Italics"/>
              </a:rPr>
              <a:t>Giarmas Nikos</a:t>
            </a:r>
          </a:p>
          <a:p>
            <a:pPr marL="539745" lvl="1" indent="-269872" algn="ctr">
              <a:lnSpc>
                <a:spcPts val="38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IBM Plex Sans Bold Italics"/>
              </a:rPr>
              <a:t>Michailidis Georgios</a:t>
            </a:r>
          </a:p>
          <a:p>
            <a:pPr algn="ctr">
              <a:lnSpc>
                <a:spcPts val="3499"/>
              </a:lnSpc>
            </a:pPr>
            <a:endParaRPr lang="en-US" sz="2499">
              <a:solidFill>
                <a:srgbClr val="FFFFFF"/>
              </a:solidFill>
              <a:latin typeface="IBM Plex Sans Bold Italics"/>
            </a:endParaRPr>
          </a:p>
          <a:p>
            <a:pPr algn="ctr">
              <a:lnSpc>
                <a:spcPts val="3874"/>
              </a:lnSpc>
            </a:pPr>
            <a:r>
              <a:rPr lang="en-US" sz="2499" u="sng">
                <a:solidFill>
                  <a:srgbClr val="FFFFFF"/>
                </a:solidFill>
                <a:latin typeface="IBM Plex Sans Bold"/>
              </a:rPr>
              <a:t>Data Engineers</a:t>
            </a:r>
          </a:p>
          <a:p>
            <a:pPr marL="539745" lvl="1" indent="-269872" algn="ctr">
              <a:lnSpc>
                <a:spcPts val="387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IBM Plex Sans Bold Italics"/>
              </a:rPr>
              <a:t>Mistiloglou Charalampos</a:t>
            </a:r>
          </a:p>
          <a:p>
            <a:pPr marL="539745" lvl="1" indent="-269872" algn="ctr">
              <a:lnSpc>
                <a:spcPts val="387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IBM Plex Sans Bold Italics"/>
              </a:rPr>
              <a:t>Tzimi Katerina</a:t>
            </a:r>
          </a:p>
          <a:p>
            <a:pPr algn="ctr">
              <a:lnSpc>
                <a:spcPts val="3499"/>
              </a:lnSpc>
            </a:pPr>
            <a:endParaRPr lang="en-US" sz="2499">
              <a:solidFill>
                <a:srgbClr val="FFFFFF"/>
              </a:solidFill>
              <a:latin typeface="IBM Plex Sans Bold Italics"/>
            </a:endParaRPr>
          </a:p>
          <a:p>
            <a:pPr algn="ctr">
              <a:lnSpc>
                <a:spcPts val="3874"/>
              </a:lnSpc>
            </a:pPr>
            <a:r>
              <a:rPr lang="en-US" sz="2499">
                <a:solidFill>
                  <a:srgbClr val="FFFFFF"/>
                </a:solidFill>
                <a:latin typeface="IBM Plex Sans Bold"/>
              </a:rPr>
              <a:t> </a:t>
            </a:r>
            <a:r>
              <a:rPr lang="en-US" sz="2499" u="sng">
                <a:solidFill>
                  <a:srgbClr val="FFFFFF"/>
                </a:solidFill>
                <a:latin typeface="IBM Plex Sans Bold"/>
              </a:rPr>
              <a:t>Project Manager</a:t>
            </a:r>
          </a:p>
          <a:p>
            <a:pPr marL="539745" lvl="1" indent="-269872" algn="ctr">
              <a:lnSpc>
                <a:spcPts val="387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IBM Plex Sans Bold Italics"/>
              </a:rPr>
              <a:t>Kakalis Loukas</a:t>
            </a:r>
          </a:p>
          <a:p>
            <a:pPr algn="ctr">
              <a:lnSpc>
                <a:spcPts val="3499"/>
              </a:lnSpc>
            </a:pPr>
            <a:endParaRPr lang="en-US" sz="2499">
              <a:solidFill>
                <a:srgbClr val="FFFFFF"/>
              </a:solidFill>
              <a:latin typeface="IBM Plex Sans Bold Italics"/>
            </a:endParaRPr>
          </a:p>
          <a:p>
            <a:pPr algn="ctr">
              <a:lnSpc>
                <a:spcPts val="3499"/>
              </a:lnSpc>
            </a:pPr>
            <a:endParaRPr lang="en-US" sz="2499">
              <a:solidFill>
                <a:srgbClr val="FFFFFF"/>
              </a:solidFill>
              <a:latin typeface="IBM Plex Sans Bold Italics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FFFFFF"/>
              </a:solidFill>
              <a:latin typeface="IBM Plex Sans Bold Italics"/>
            </a:endParaRPr>
          </a:p>
          <a:p>
            <a:pPr algn="ctr">
              <a:lnSpc>
                <a:spcPts val="3874"/>
              </a:lnSpc>
            </a:pPr>
            <a:r>
              <a:rPr lang="en-US" sz="2499" u="sng">
                <a:solidFill>
                  <a:srgbClr val="FFFFFF"/>
                </a:solidFill>
                <a:latin typeface="IBM Plex Sans Bold"/>
              </a:rPr>
              <a:t>Product Owner</a:t>
            </a:r>
          </a:p>
          <a:p>
            <a:pPr marL="539745" lvl="1" indent="-269872" algn="ctr">
              <a:lnSpc>
                <a:spcPts val="387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IBM Plex Sans Bold Italics"/>
              </a:rPr>
              <a:t>Instructor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620009" y="514350"/>
            <a:ext cx="11047982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11"/>
              </a:lnSpc>
            </a:pPr>
            <a:r>
              <a:rPr lang="en-US" sz="6676">
                <a:solidFill>
                  <a:srgbClr val="F8F8F8"/>
                </a:solidFill>
                <a:latin typeface="Be Vietnam Ultra-Bold"/>
              </a:rPr>
              <a:t>Project Development Roles</a:t>
            </a:r>
          </a:p>
        </p:txBody>
      </p:sp>
      <p:sp>
        <p:nvSpPr>
          <p:cNvPr id="4" name="Freeform 4"/>
          <p:cNvSpPr/>
          <p:nvPr/>
        </p:nvSpPr>
        <p:spPr>
          <a:xfrm>
            <a:off x="0" y="3126085"/>
            <a:ext cx="7722556" cy="7160915"/>
          </a:xfrm>
          <a:custGeom>
            <a:avLst/>
            <a:gdLst/>
            <a:ahLst/>
            <a:cxnLst/>
            <a:rect l="l" t="t" r="r" b="b"/>
            <a:pathLst>
              <a:path w="7722556" h="7160915">
                <a:moveTo>
                  <a:pt x="0" y="0"/>
                </a:moveTo>
                <a:lnTo>
                  <a:pt x="7722556" y="0"/>
                </a:lnTo>
                <a:lnTo>
                  <a:pt x="7722556" y="7160915"/>
                </a:lnTo>
                <a:lnTo>
                  <a:pt x="0" y="71609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GR"/>
          </a:p>
        </p:txBody>
      </p:sp>
      <p:grpSp>
        <p:nvGrpSpPr>
          <p:cNvPr id="3" name="Group 3"/>
          <p:cNvGrpSpPr/>
          <p:nvPr/>
        </p:nvGrpSpPr>
        <p:grpSpPr>
          <a:xfrm>
            <a:off x="320304" y="324127"/>
            <a:ext cx="3903162" cy="489363"/>
            <a:chOff x="0" y="0"/>
            <a:chExt cx="5204217" cy="652485"/>
          </a:xfrm>
        </p:grpSpPr>
        <p:sp>
          <p:nvSpPr>
            <p:cNvPr id="4" name="TextBox 4"/>
            <p:cNvSpPr txBox="1"/>
            <p:nvPr/>
          </p:nvSpPr>
          <p:spPr>
            <a:xfrm>
              <a:off x="877820" y="65066"/>
              <a:ext cx="4326396" cy="484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81"/>
                </a:lnSpc>
                <a:spcBef>
                  <a:spcPct val="0"/>
                </a:spcBef>
              </a:pPr>
              <a:r>
                <a:rPr lang="en-US" sz="2201">
                  <a:solidFill>
                    <a:srgbClr val="F8F8F8"/>
                  </a:solidFill>
                  <a:latin typeface="IBM Plex Sans Bold"/>
                </a:rPr>
                <a:t>Cataschevastica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33503" cy="652485"/>
            </a:xfrm>
            <a:custGeom>
              <a:avLst/>
              <a:gdLst/>
              <a:ahLst/>
              <a:cxnLst/>
              <a:rect l="l" t="t" r="r" b="b"/>
              <a:pathLst>
                <a:path w="633503" h="652485">
                  <a:moveTo>
                    <a:pt x="0" y="0"/>
                  </a:moveTo>
                  <a:lnTo>
                    <a:pt x="633503" y="0"/>
                  </a:lnTo>
                  <a:lnTo>
                    <a:pt x="633503" y="652485"/>
                  </a:lnTo>
                  <a:lnTo>
                    <a:pt x="0" y="652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R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722556" y="3267896"/>
            <a:ext cx="10331770" cy="611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AutoNum type="arabicPeriod"/>
            </a:pPr>
            <a:r>
              <a:rPr lang="en-US" sz="2499" u="sng">
                <a:solidFill>
                  <a:srgbClr val="F8F8F8"/>
                </a:solidFill>
                <a:latin typeface="IBM Plex Sans"/>
              </a:rPr>
              <a:t> Products construction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8F8F8"/>
                </a:solidFill>
                <a:latin typeface="IBM Plex Sans"/>
              </a:rPr>
              <a:t>Create Product table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8F8F8"/>
                </a:solidFill>
                <a:latin typeface="IBM Plex Sans"/>
              </a:rPr>
              <a:t>Create Raw materials’ table as they are essential for finished product’s construction 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8F8F8"/>
                </a:solidFill>
                <a:latin typeface="IBM Plex Sans"/>
              </a:rPr>
              <a:t>Create Suppliers table providing Raw materials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F8F8F8"/>
              </a:solidFill>
              <a:latin typeface="IBM Plex Sans"/>
            </a:endParaRP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8F8F8"/>
                </a:solidFill>
                <a:latin typeface="IBM Plex Sans"/>
              </a:rPr>
              <a:t>   2. </a:t>
            </a:r>
            <a:r>
              <a:rPr lang="en-US" sz="2499" u="sng">
                <a:solidFill>
                  <a:srgbClr val="F8F8F8"/>
                </a:solidFill>
                <a:latin typeface="IBM Plex Sans"/>
              </a:rPr>
              <a:t>Orders procedure and delivery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8F8F8"/>
                </a:solidFill>
                <a:latin typeface="IBM Plex Sans"/>
              </a:rPr>
              <a:t>Create Orders table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8F8F8"/>
                </a:solidFill>
                <a:latin typeface="IBM Plex Sans"/>
              </a:rPr>
              <a:t>Create Customers table 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8F8F8"/>
                </a:solidFill>
                <a:latin typeface="IBM Plex Sans"/>
              </a:rPr>
              <a:t>Create Production team table which monitors the orders state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8F8F8"/>
                </a:solidFill>
                <a:latin typeface="IBM Plex Sans"/>
              </a:rPr>
              <a:t>Create Order history table to log each order’s state over time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8F8F8"/>
                </a:solidFill>
                <a:latin typeface="IBM Plex Sans"/>
              </a:rPr>
              <a:t>Create Order list table where all products of an order are contained</a:t>
            </a:r>
          </a:p>
          <a:p>
            <a:pPr algn="ctr">
              <a:lnSpc>
                <a:spcPts val="3499"/>
              </a:lnSpc>
            </a:pPr>
            <a:endParaRPr lang="en-US" sz="2499">
              <a:solidFill>
                <a:srgbClr val="F8F8F8"/>
              </a:solidFill>
              <a:latin typeface="IBM Plex Sans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F8F8F8"/>
              </a:solidFill>
              <a:latin typeface="IBM Plex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475413" y="1019175"/>
            <a:ext cx="5337174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11"/>
              </a:lnSpc>
            </a:pPr>
            <a:r>
              <a:rPr lang="en-US" sz="6676">
                <a:solidFill>
                  <a:srgbClr val="F8F8F8"/>
                </a:solidFill>
                <a:latin typeface="Be Vietnam Ultra-Bold"/>
              </a:rPr>
              <a:t>Key Points</a:t>
            </a:r>
          </a:p>
        </p:txBody>
      </p:sp>
      <p:sp>
        <p:nvSpPr>
          <p:cNvPr id="8" name="Freeform 8"/>
          <p:cNvSpPr/>
          <p:nvPr/>
        </p:nvSpPr>
        <p:spPr>
          <a:xfrm>
            <a:off x="0" y="3126085"/>
            <a:ext cx="7722556" cy="7160915"/>
          </a:xfrm>
          <a:custGeom>
            <a:avLst/>
            <a:gdLst/>
            <a:ahLst/>
            <a:cxnLst/>
            <a:rect l="l" t="t" r="r" b="b"/>
            <a:pathLst>
              <a:path w="7722556" h="7160915">
                <a:moveTo>
                  <a:pt x="0" y="0"/>
                </a:moveTo>
                <a:lnTo>
                  <a:pt x="7722556" y="0"/>
                </a:lnTo>
                <a:lnTo>
                  <a:pt x="7722556" y="7160915"/>
                </a:lnTo>
                <a:lnTo>
                  <a:pt x="0" y="71609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15940069" y="7939069"/>
            <a:ext cx="2347931" cy="2347931"/>
          </a:xfrm>
          <a:custGeom>
            <a:avLst/>
            <a:gdLst/>
            <a:ahLst/>
            <a:cxnLst/>
            <a:rect l="l" t="t" r="r" b="b"/>
            <a:pathLst>
              <a:path w="2347931" h="2347931">
                <a:moveTo>
                  <a:pt x="0" y="0"/>
                </a:moveTo>
                <a:lnTo>
                  <a:pt x="2347931" y="0"/>
                </a:lnTo>
                <a:lnTo>
                  <a:pt x="2347931" y="2347931"/>
                </a:lnTo>
                <a:lnTo>
                  <a:pt x="0" y="2347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R"/>
          </a:p>
        </p:txBody>
      </p:sp>
      <p:sp>
        <p:nvSpPr>
          <p:cNvPr id="7" name="Freeform 7"/>
          <p:cNvSpPr/>
          <p:nvPr/>
        </p:nvSpPr>
        <p:spPr>
          <a:xfrm>
            <a:off x="464618" y="1028700"/>
            <a:ext cx="26816485" cy="12389782"/>
          </a:xfrm>
          <a:custGeom>
            <a:avLst/>
            <a:gdLst/>
            <a:ahLst/>
            <a:cxnLst/>
            <a:rect l="l" t="t" r="r" b="b"/>
            <a:pathLst>
              <a:path w="26816485" h="12389782">
                <a:moveTo>
                  <a:pt x="0" y="0"/>
                </a:moveTo>
                <a:lnTo>
                  <a:pt x="26816485" y="0"/>
                </a:lnTo>
                <a:lnTo>
                  <a:pt x="26816485" y="12389782"/>
                </a:lnTo>
                <a:lnTo>
                  <a:pt x="0" y="123897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945" b="-1945"/>
            </a:stretch>
          </a:blipFill>
        </p:spPr>
        <p:txBody>
          <a:bodyPr/>
          <a:lstStyle/>
          <a:p>
            <a:endParaRPr lang="en-GR"/>
          </a:p>
        </p:txBody>
      </p:sp>
      <p:grpSp>
        <p:nvGrpSpPr>
          <p:cNvPr id="8" name="Group 8"/>
          <p:cNvGrpSpPr/>
          <p:nvPr/>
        </p:nvGrpSpPr>
        <p:grpSpPr>
          <a:xfrm>
            <a:off x="320925" y="281725"/>
            <a:ext cx="3903162" cy="489363"/>
            <a:chOff x="0" y="0"/>
            <a:chExt cx="5204217" cy="652485"/>
          </a:xfrm>
        </p:grpSpPr>
        <p:sp>
          <p:nvSpPr>
            <p:cNvPr id="9" name="TextBox 9"/>
            <p:cNvSpPr txBox="1"/>
            <p:nvPr/>
          </p:nvSpPr>
          <p:spPr>
            <a:xfrm>
              <a:off x="877820" y="65066"/>
              <a:ext cx="4326396" cy="484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81"/>
                </a:lnSpc>
                <a:spcBef>
                  <a:spcPct val="0"/>
                </a:spcBef>
              </a:pPr>
              <a:r>
                <a:rPr lang="en-US" sz="2201">
                  <a:solidFill>
                    <a:srgbClr val="01003B"/>
                  </a:solidFill>
                  <a:latin typeface="IBM Plex Sans Bold"/>
                </a:rPr>
                <a:t>Cataschevastica</a:t>
              </a:r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633503" cy="652485"/>
            </a:xfrm>
            <a:custGeom>
              <a:avLst/>
              <a:gdLst/>
              <a:ahLst/>
              <a:cxnLst/>
              <a:rect l="l" t="t" r="r" b="b"/>
              <a:pathLst>
                <a:path w="633503" h="652485">
                  <a:moveTo>
                    <a:pt x="0" y="0"/>
                  </a:moveTo>
                  <a:lnTo>
                    <a:pt x="633503" y="0"/>
                  </a:lnTo>
                  <a:lnTo>
                    <a:pt x="633503" y="652485"/>
                  </a:lnTo>
                  <a:lnTo>
                    <a:pt x="0" y="652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R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14638"/>
            <a:ext cx="15599111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11"/>
              </a:lnSpc>
            </a:pPr>
            <a:r>
              <a:rPr lang="en-US" sz="6676" u="sng">
                <a:solidFill>
                  <a:srgbClr val="01003B"/>
                </a:solidFill>
                <a:latin typeface="Be Vietnam Ultra-Bold"/>
              </a:rPr>
              <a:t>ERD Diagram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0925" y="281725"/>
            <a:ext cx="3903162" cy="489363"/>
            <a:chOff x="0" y="0"/>
            <a:chExt cx="5204217" cy="652485"/>
          </a:xfrm>
        </p:grpSpPr>
        <p:sp>
          <p:nvSpPr>
            <p:cNvPr id="3" name="TextBox 3"/>
            <p:cNvSpPr txBox="1"/>
            <p:nvPr/>
          </p:nvSpPr>
          <p:spPr>
            <a:xfrm>
              <a:off x="877820" y="65066"/>
              <a:ext cx="4326396" cy="484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81"/>
                </a:lnSpc>
                <a:spcBef>
                  <a:spcPct val="0"/>
                </a:spcBef>
              </a:pPr>
              <a:r>
                <a:rPr lang="en-US" sz="2201">
                  <a:solidFill>
                    <a:srgbClr val="01003B"/>
                  </a:solidFill>
                  <a:latin typeface="IBM Plex Sans Bold"/>
                </a:rPr>
                <a:t>Cataschevastica</a:t>
              </a:r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33503" cy="652485"/>
            </a:xfrm>
            <a:custGeom>
              <a:avLst/>
              <a:gdLst/>
              <a:ahLst/>
              <a:cxnLst/>
              <a:rect l="l" t="t" r="r" b="b"/>
              <a:pathLst>
                <a:path w="633503" h="652485">
                  <a:moveTo>
                    <a:pt x="0" y="0"/>
                  </a:moveTo>
                  <a:lnTo>
                    <a:pt x="633503" y="0"/>
                  </a:lnTo>
                  <a:lnTo>
                    <a:pt x="633503" y="652485"/>
                  </a:lnTo>
                  <a:lnTo>
                    <a:pt x="0" y="652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R"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1735670"/>
            <a:ext cx="16230600" cy="8551330"/>
          </a:xfrm>
          <a:custGeom>
            <a:avLst/>
            <a:gdLst/>
            <a:ahLst/>
            <a:cxnLst/>
            <a:rect l="l" t="t" r="r" b="b"/>
            <a:pathLst>
              <a:path w="16230600" h="8551330">
                <a:moveTo>
                  <a:pt x="0" y="0"/>
                </a:moveTo>
                <a:lnTo>
                  <a:pt x="16230600" y="0"/>
                </a:lnTo>
                <a:lnTo>
                  <a:pt x="16230600" y="8551330"/>
                </a:lnTo>
                <a:lnTo>
                  <a:pt x="0" y="85513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437" b="-1437"/>
            </a:stretch>
          </a:blipFill>
        </p:spPr>
        <p:txBody>
          <a:bodyPr/>
          <a:lstStyle/>
          <a:p>
            <a:endParaRPr lang="en-GR"/>
          </a:p>
        </p:txBody>
      </p:sp>
      <p:sp>
        <p:nvSpPr>
          <p:cNvPr id="6" name="TextBox 6"/>
          <p:cNvSpPr txBox="1"/>
          <p:nvPr/>
        </p:nvSpPr>
        <p:spPr>
          <a:xfrm>
            <a:off x="4352091" y="516882"/>
            <a:ext cx="9583818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11"/>
              </a:lnSpc>
            </a:pPr>
            <a:r>
              <a:rPr lang="en-US" sz="6676" u="sng">
                <a:solidFill>
                  <a:srgbClr val="01003B"/>
                </a:solidFill>
                <a:latin typeface="Be Vietnam Ultra-Bold"/>
              </a:rPr>
              <a:t>SQL Relational Schema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6029" y="2471217"/>
            <a:ext cx="5624766" cy="1361153"/>
          </a:xfrm>
          <a:custGeom>
            <a:avLst/>
            <a:gdLst/>
            <a:ahLst/>
            <a:cxnLst/>
            <a:rect l="l" t="t" r="r" b="b"/>
            <a:pathLst>
              <a:path w="5624766" h="1361153">
                <a:moveTo>
                  <a:pt x="0" y="0"/>
                </a:moveTo>
                <a:lnTo>
                  <a:pt x="5624766" y="0"/>
                </a:lnTo>
                <a:lnTo>
                  <a:pt x="5624766" y="1361154"/>
                </a:lnTo>
                <a:lnTo>
                  <a:pt x="0" y="13611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R"/>
          </a:p>
        </p:txBody>
      </p:sp>
      <p:sp>
        <p:nvSpPr>
          <p:cNvPr id="3" name="Freeform 3"/>
          <p:cNvSpPr/>
          <p:nvPr/>
        </p:nvSpPr>
        <p:spPr>
          <a:xfrm>
            <a:off x="536029" y="4595707"/>
            <a:ext cx="9043479" cy="1884690"/>
          </a:xfrm>
          <a:custGeom>
            <a:avLst/>
            <a:gdLst/>
            <a:ahLst/>
            <a:cxnLst/>
            <a:rect l="l" t="t" r="r" b="b"/>
            <a:pathLst>
              <a:path w="9043479" h="1884690">
                <a:moveTo>
                  <a:pt x="0" y="0"/>
                </a:moveTo>
                <a:lnTo>
                  <a:pt x="9043480" y="0"/>
                </a:lnTo>
                <a:lnTo>
                  <a:pt x="9043480" y="1884690"/>
                </a:lnTo>
                <a:lnTo>
                  <a:pt x="0" y="1884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846"/>
            </a:stretch>
          </a:blipFill>
        </p:spPr>
        <p:txBody>
          <a:bodyPr/>
          <a:lstStyle/>
          <a:p>
            <a:endParaRPr lang="en-GR"/>
          </a:p>
        </p:txBody>
      </p:sp>
      <p:sp>
        <p:nvSpPr>
          <p:cNvPr id="4" name="Freeform 4"/>
          <p:cNvSpPr/>
          <p:nvPr/>
        </p:nvSpPr>
        <p:spPr>
          <a:xfrm>
            <a:off x="531553" y="7125206"/>
            <a:ext cx="4228110" cy="1893184"/>
          </a:xfrm>
          <a:custGeom>
            <a:avLst/>
            <a:gdLst/>
            <a:ahLst/>
            <a:cxnLst/>
            <a:rect l="l" t="t" r="r" b="b"/>
            <a:pathLst>
              <a:path w="4228110" h="1893184">
                <a:moveTo>
                  <a:pt x="0" y="0"/>
                </a:moveTo>
                <a:lnTo>
                  <a:pt x="4228110" y="0"/>
                </a:lnTo>
                <a:lnTo>
                  <a:pt x="4228110" y="1893184"/>
                </a:lnTo>
                <a:lnTo>
                  <a:pt x="0" y="18931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R"/>
          </a:p>
        </p:txBody>
      </p:sp>
      <p:sp>
        <p:nvSpPr>
          <p:cNvPr id="5" name="Freeform 5"/>
          <p:cNvSpPr/>
          <p:nvPr/>
        </p:nvSpPr>
        <p:spPr>
          <a:xfrm>
            <a:off x="10094667" y="4596415"/>
            <a:ext cx="6922605" cy="1508051"/>
          </a:xfrm>
          <a:custGeom>
            <a:avLst/>
            <a:gdLst/>
            <a:ahLst/>
            <a:cxnLst/>
            <a:rect l="l" t="t" r="r" b="b"/>
            <a:pathLst>
              <a:path w="6922605" h="1508051">
                <a:moveTo>
                  <a:pt x="0" y="0"/>
                </a:moveTo>
                <a:lnTo>
                  <a:pt x="6922605" y="0"/>
                </a:lnTo>
                <a:lnTo>
                  <a:pt x="6922605" y="1508051"/>
                </a:lnTo>
                <a:lnTo>
                  <a:pt x="0" y="15080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72"/>
            </a:stretch>
          </a:blipFill>
        </p:spPr>
        <p:txBody>
          <a:bodyPr/>
          <a:lstStyle/>
          <a:p>
            <a:endParaRPr lang="en-GR"/>
          </a:p>
        </p:txBody>
      </p:sp>
      <p:sp>
        <p:nvSpPr>
          <p:cNvPr id="6" name="Freeform 6"/>
          <p:cNvSpPr/>
          <p:nvPr/>
        </p:nvSpPr>
        <p:spPr>
          <a:xfrm>
            <a:off x="13420737" y="6479540"/>
            <a:ext cx="3593564" cy="2538850"/>
          </a:xfrm>
          <a:custGeom>
            <a:avLst/>
            <a:gdLst/>
            <a:ahLst/>
            <a:cxnLst/>
            <a:rect l="l" t="t" r="r" b="b"/>
            <a:pathLst>
              <a:path w="3593564" h="2538850">
                <a:moveTo>
                  <a:pt x="0" y="0"/>
                </a:moveTo>
                <a:lnTo>
                  <a:pt x="3593564" y="0"/>
                </a:lnTo>
                <a:lnTo>
                  <a:pt x="3593564" y="2538850"/>
                </a:lnTo>
                <a:lnTo>
                  <a:pt x="0" y="2538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318" b="-2318"/>
            </a:stretch>
          </a:blipFill>
        </p:spPr>
        <p:txBody>
          <a:bodyPr/>
          <a:lstStyle/>
          <a:p>
            <a:endParaRPr lang="en-GR"/>
          </a:p>
        </p:txBody>
      </p:sp>
      <p:sp>
        <p:nvSpPr>
          <p:cNvPr id="7" name="Freeform 7"/>
          <p:cNvSpPr/>
          <p:nvPr/>
        </p:nvSpPr>
        <p:spPr>
          <a:xfrm>
            <a:off x="5884034" y="6999829"/>
            <a:ext cx="6520651" cy="2020777"/>
          </a:xfrm>
          <a:custGeom>
            <a:avLst/>
            <a:gdLst/>
            <a:ahLst/>
            <a:cxnLst/>
            <a:rect l="l" t="t" r="r" b="b"/>
            <a:pathLst>
              <a:path w="6520651" h="2020777">
                <a:moveTo>
                  <a:pt x="0" y="0"/>
                </a:moveTo>
                <a:lnTo>
                  <a:pt x="6520652" y="0"/>
                </a:lnTo>
                <a:lnTo>
                  <a:pt x="6520652" y="2020777"/>
                </a:lnTo>
                <a:lnTo>
                  <a:pt x="0" y="20207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R"/>
          </a:p>
        </p:txBody>
      </p:sp>
      <p:sp>
        <p:nvSpPr>
          <p:cNvPr id="8" name="TextBox 8"/>
          <p:cNvSpPr txBox="1"/>
          <p:nvPr/>
        </p:nvSpPr>
        <p:spPr>
          <a:xfrm>
            <a:off x="2767593" y="187794"/>
            <a:ext cx="13321271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11"/>
              </a:lnSpc>
            </a:pPr>
            <a:r>
              <a:rPr lang="en-US" sz="6676" u="sng">
                <a:solidFill>
                  <a:srgbClr val="01003B"/>
                </a:solidFill>
                <a:latin typeface="Be Vietnam Ultra-Bold"/>
              </a:rPr>
              <a:t>SQL - Creating database, tables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2029" y="1725091"/>
            <a:ext cx="9297176" cy="455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90195" lvl="1">
              <a:lnSpc>
                <a:spcPts val="3766"/>
              </a:lnSpc>
            </a:pPr>
            <a:r>
              <a:rPr lang="en-US" sz="2650" b="1" u="sng">
                <a:solidFill>
                  <a:srgbClr val="000000"/>
                </a:solidFill>
                <a:latin typeface="IBM Plex Sans Bold"/>
              </a:rPr>
              <a:t>1st step - Creating the Database </a:t>
            </a:r>
            <a:r>
              <a:rPr lang="en-US" sz="2650" b="1" u="sng" err="1">
                <a:solidFill>
                  <a:srgbClr val="000000"/>
                </a:solidFill>
                <a:latin typeface="IBM Plex Sans Bold"/>
              </a:rPr>
              <a:t>Cataschevastica</a:t>
            </a:r>
            <a:endParaRPr lang="en-US" sz="2650" b="1" err="1">
              <a:cs typeface="Calibri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36029" y="3962452"/>
            <a:ext cx="12149042" cy="455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6"/>
              </a:lnSpc>
              <a:spcBef>
                <a:spcPct val="0"/>
              </a:spcBef>
            </a:pPr>
            <a:r>
              <a:rPr lang="en-US" sz="2690" u="sng">
                <a:solidFill>
                  <a:srgbClr val="000000"/>
                </a:solidFill>
                <a:latin typeface="IBM Plex Sans Bold"/>
              </a:rPr>
              <a:t>2nd step - Creating all the tables according to Entity Relationship Diagram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5051" y="2140543"/>
            <a:ext cx="10711769" cy="3002957"/>
          </a:xfrm>
          <a:custGeom>
            <a:avLst/>
            <a:gdLst/>
            <a:ahLst/>
            <a:cxnLst/>
            <a:rect l="l" t="t" r="r" b="b"/>
            <a:pathLst>
              <a:path w="10711769" h="3002957">
                <a:moveTo>
                  <a:pt x="0" y="0"/>
                </a:moveTo>
                <a:lnTo>
                  <a:pt x="10711768" y="0"/>
                </a:lnTo>
                <a:lnTo>
                  <a:pt x="10711768" y="3002957"/>
                </a:lnTo>
                <a:lnTo>
                  <a:pt x="0" y="30029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R"/>
          </a:p>
        </p:txBody>
      </p:sp>
      <p:sp>
        <p:nvSpPr>
          <p:cNvPr id="3" name="Freeform 3"/>
          <p:cNvSpPr/>
          <p:nvPr/>
        </p:nvSpPr>
        <p:spPr>
          <a:xfrm>
            <a:off x="12898743" y="2144023"/>
            <a:ext cx="4551057" cy="3612125"/>
          </a:xfrm>
          <a:custGeom>
            <a:avLst/>
            <a:gdLst/>
            <a:ahLst/>
            <a:cxnLst/>
            <a:rect l="l" t="t" r="r" b="b"/>
            <a:pathLst>
              <a:path w="4551057" h="3612125">
                <a:moveTo>
                  <a:pt x="0" y="0"/>
                </a:moveTo>
                <a:lnTo>
                  <a:pt x="4551057" y="0"/>
                </a:lnTo>
                <a:lnTo>
                  <a:pt x="4551057" y="3612125"/>
                </a:lnTo>
                <a:lnTo>
                  <a:pt x="0" y="36121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R"/>
          </a:p>
        </p:txBody>
      </p:sp>
      <p:sp>
        <p:nvSpPr>
          <p:cNvPr id="4" name="Freeform 4"/>
          <p:cNvSpPr/>
          <p:nvPr/>
        </p:nvSpPr>
        <p:spPr>
          <a:xfrm>
            <a:off x="13797827" y="6001578"/>
            <a:ext cx="3659086" cy="2994625"/>
          </a:xfrm>
          <a:custGeom>
            <a:avLst/>
            <a:gdLst/>
            <a:ahLst/>
            <a:cxnLst/>
            <a:rect l="l" t="t" r="r" b="b"/>
            <a:pathLst>
              <a:path w="3659086" h="2994625">
                <a:moveTo>
                  <a:pt x="0" y="0"/>
                </a:moveTo>
                <a:lnTo>
                  <a:pt x="3659086" y="0"/>
                </a:lnTo>
                <a:lnTo>
                  <a:pt x="3659086" y="2994625"/>
                </a:lnTo>
                <a:lnTo>
                  <a:pt x="0" y="29946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R"/>
          </a:p>
        </p:txBody>
      </p:sp>
      <p:sp>
        <p:nvSpPr>
          <p:cNvPr id="5" name="Freeform 5"/>
          <p:cNvSpPr/>
          <p:nvPr/>
        </p:nvSpPr>
        <p:spPr>
          <a:xfrm>
            <a:off x="7560412" y="6292262"/>
            <a:ext cx="5771354" cy="2712536"/>
          </a:xfrm>
          <a:custGeom>
            <a:avLst/>
            <a:gdLst/>
            <a:ahLst/>
            <a:cxnLst/>
            <a:rect l="l" t="t" r="r" b="b"/>
            <a:pathLst>
              <a:path w="5771354" h="2712536">
                <a:moveTo>
                  <a:pt x="0" y="0"/>
                </a:moveTo>
                <a:lnTo>
                  <a:pt x="5771354" y="0"/>
                </a:lnTo>
                <a:lnTo>
                  <a:pt x="5771354" y="2712536"/>
                </a:lnTo>
                <a:lnTo>
                  <a:pt x="0" y="27125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R"/>
          </a:p>
        </p:txBody>
      </p:sp>
      <p:sp>
        <p:nvSpPr>
          <p:cNvPr id="6" name="Freeform 6"/>
          <p:cNvSpPr/>
          <p:nvPr/>
        </p:nvSpPr>
        <p:spPr>
          <a:xfrm>
            <a:off x="745051" y="6001578"/>
            <a:ext cx="6358638" cy="2934070"/>
          </a:xfrm>
          <a:custGeom>
            <a:avLst/>
            <a:gdLst/>
            <a:ahLst/>
            <a:cxnLst/>
            <a:rect l="l" t="t" r="r" b="b"/>
            <a:pathLst>
              <a:path w="6358638" h="2934070">
                <a:moveTo>
                  <a:pt x="0" y="0"/>
                </a:moveTo>
                <a:lnTo>
                  <a:pt x="6358638" y="0"/>
                </a:lnTo>
                <a:lnTo>
                  <a:pt x="6358638" y="2934070"/>
                </a:lnTo>
                <a:lnTo>
                  <a:pt x="0" y="29340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R"/>
          </a:p>
        </p:txBody>
      </p:sp>
      <p:sp>
        <p:nvSpPr>
          <p:cNvPr id="7" name="TextBox 7"/>
          <p:cNvSpPr txBox="1"/>
          <p:nvPr/>
        </p:nvSpPr>
        <p:spPr>
          <a:xfrm>
            <a:off x="2767593" y="187794"/>
            <a:ext cx="12435914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11"/>
              </a:lnSpc>
            </a:pPr>
            <a:r>
              <a:rPr lang="en-US" sz="6676" u="sng">
                <a:solidFill>
                  <a:srgbClr val="01003B"/>
                </a:solidFill>
                <a:latin typeface="Be Vietnam Ultra-Bold"/>
              </a:rPr>
              <a:t>SQL - Populating tables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5051" y="1422170"/>
            <a:ext cx="10886798" cy="455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6"/>
              </a:lnSpc>
              <a:spcBef>
                <a:spcPct val="0"/>
              </a:spcBef>
            </a:pPr>
            <a:r>
              <a:rPr lang="en-US" sz="2690" u="sng">
                <a:solidFill>
                  <a:srgbClr val="000000"/>
                </a:solidFill>
                <a:latin typeface="IBM Plex Sans Bold"/>
              </a:rPr>
              <a:t>3rd Step - Populating the tables with data, 15 rows per table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a57ef2e-f066-4ca4-9ea9-8b7c8fec30f9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EDD21DD6859B4A9A06DF4C8F2EE998" ma:contentTypeVersion="12" ma:contentTypeDescription="Create a new document." ma:contentTypeScope="" ma:versionID="312a0b08eca63fc2fd0e52ad46baaf5b">
  <xsd:schema xmlns:xsd="http://www.w3.org/2001/XMLSchema" xmlns:xs="http://www.w3.org/2001/XMLSchema" xmlns:p="http://schemas.microsoft.com/office/2006/metadata/properties" xmlns:ns2="8ce29c5b-706c-4c02-92df-cb676567ee4f" xmlns:ns3="2a57ef2e-f066-4ca4-9ea9-8b7c8fec30f9" targetNamespace="http://schemas.microsoft.com/office/2006/metadata/properties" ma:root="true" ma:fieldsID="1e586ffb9d1434f239ca48afd070e392" ns2:_="" ns3:_="">
    <xsd:import namespace="8ce29c5b-706c-4c02-92df-cb676567ee4f"/>
    <xsd:import namespace="2a57ef2e-f066-4ca4-9ea9-8b7c8fec30f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e29c5b-706c-4c02-92df-cb676567ee4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57ef2e-f066-4ca4-9ea9-8b7c8fec30f9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c7392722-9574-48eb-9f77-c04f2ecaaa4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36BFB6F-0B81-4384-A260-889F12BA26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121301-AD0C-4E5C-97EE-615ABCEE54B1}">
  <ds:schemaRefs>
    <ds:schemaRef ds:uri="2a57ef2e-f066-4ca4-9ea9-8b7c8fec30f9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1A88319-49D5-4D2D-AAAF-38FB18ED859F}">
  <ds:schemaRefs>
    <ds:schemaRef ds:uri="2a57ef2e-f066-4ca4-9ea9-8b7c8fec30f9"/>
    <ds:schemaRef ds:uri="8ce29c5b-706c-4c02-92df-cb676567ee4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Cataschevastica</dc:title>
  <cp:revision>1</cp:revision>
  <dcterms:created xsi:type="dcterms:W3CDTF">2006-08-16T00:00:00Z</dcterms:created>
  <dcterms:modified xsi:type="dcterms:W3CDTF">2024-05-25T07:29:12Z</dcterms:modified>
  <dc:identifier>DAGGEVXxAGI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0x010100EFEDD21DD6859B4A9A06DF4C8F2EE998</vt:lpwstr>
  </property>
  <property fmtid="{D5CDD505-2E9C-101B-9397-08002B2CF9AE}" pid="3" name="MediaServiceImageTags">
    <vt:lpwstr/>
  </property>
</Properties>
</file>